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1" r:id="rId24"/>
    <p:sldId id="279" r:id="rId25"/>
    <p:sldId id="280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77320"/>
  </p:normalViewPr>
  <p:slideViewPr>
    <p:cSldViewPr snapToGrid="0" snapToObjects="1">
      <p:cViewPr varScale="1">
        <p:scale>
          <a:sx n="75" d="100"/>
          <a:sy n="75" d="100"/>
        </p:scale>
        <p:origin x="1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joint work we’ve these guys on how to make decoding</a:t>
            </a:r>
            <a:r>
              <a:rPr lang="en-US" baseline="0" dirty="0" smtClean="0"/>
              <a:t> faster</a:t>
            </a:r>
          </a:p>
          <a:p>
            <a:r>
              <a:rPr lang="en-US" baseline="0" dirty="0" smtClean="0"/>
              <a:t>   - when you have large, multicore servers</a:t>
            </a:r>
          </a:p>
          <a:p>
            <a:r>
              <a:rPr lang="en-US" baseline="0" dirty="0" smtClean="0"/>
              <a:t>   - which is the normal today</a:t>
            </a:r>
          </a:p>
          <a:p>
            <a:r>
              <a:rPr lang="en-US" baseline="0" dirty="0" smtClean="0"/>
              <a:t>This work led to a new decoder which is compatible with Moses</a:t>
            </a:r>
          </a:p>
          <a:p>
            <a:r>
              <a:rPr lang="en-US" baseline="0" dirty="0" smtClean="0"/>
              <a:t>   - imaginatively called Moses2 </a:t>
            </a:r>
          </a:p>
          <a:p>
            <a:r>
              <a:rPr lang="en-US" baseline="0" dirty="0" smtClean="0"/>
              <a:t>   - which we have added to the Moses repository</a:t>
            </a:r>
          </a:p>
          <a:p>
            <a:r>
              <a:rPr lang="en-US" baseline="0" dirty="0" smtClean="0"/>
              <a:t>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r>
              <a:rPr lang="en-US" baseline="0" dirty="0" smtClean="0"/>
              <a:t> again, running with the same models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that memory management is much less than </a:t>
            </a:r>
            <a:r>
              <a:rPr lang="en-US" baseline="0" dirty="0" err="1" smtClean="0"/>
              <a:t>orignal</a:t>
            </a:r>
            <a:r>
              <a:rPr lang="en-US" baseline="0" dirty="0" smtClean="0"/>
              <a:t> Moses</a:t>
            </a:r>
          </a:p>
          <a:p>
            <a:r>
              <a:rPr lang="en-US" baseline="0" dirty="0" smtClean="0"/>
              <a:t>  - hardly grow at all when we use lots of threads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36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</a:p>
          <a:p>
            <a:endParaRPr lang="en-US" dirty="0" smtClean="0"/>
          </a:p>
          <a:p>
            <a:r>
              <a:rPr lang="en-US" dirty="0" smtClean="0"/>
              <a:t>The only stack configuration</a:t>
            </a:r>
            <a:r>
              <a:rPr lang="en-US" baseline="0" dirty="0" smtClean="0"/>
              <a:t> available in Moses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cadinality</a:t>
            </a:r>
            <a:r>
              <a:rPr lang="en-US" baseline="0" dirty="0" smtClean="0"/>
              <a:t> stack</a:t>
            </a:r>
          </a:p>
          <a:p>
            <a:r>
              <a:rPr lang="en-US" baseline="0" dirty="0" smtClean="0"/>
              <a:t>That is </a:t>
            </a:r>
          </a:p>
          <a:p>
            <a:r>
              <a:rPr lang="en-US" baseline="0" dirty="0" smtClean="0"/>
              <a:t>  – hypotheses that have translated the same number of source words</a:t>
            </a:r>
          </a:p>
          <a:p>
            <a:r>
              <a:rPr lang="en-US" baseline="0" dirty="0" smtClean="0"/>
              <a:t>  - go into the same stack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we do better?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4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we’re interested in is not to make it go faster DIRECTLY</a:t>
            </a:r>
          </a:p>
          <a:p>
            <a:r>
              <a:rPr lang="en-US" baseline="0" dirty="0" smtClean="0"/>
              <a:t>   - but to reduce search error for the same amount of work</a:t>
            </a:r>
          </a:p>
          <a:p>
            <a:r>
              <a:rPr lang="en-US" baseline="0" dirty="0" smtClean="0"/>
              <a:t>   - so that we can then prune more </a:t>
            </a:r>
            <a:r>
              <a:rPr lang="en-US" baseline="0" dirty="0" err="1" smtClean="0"/>
              <a:t>agressively</a:t>
            </a:r>
            <a:endParaRPr lang="en-US" baseline="0" dirty="0" smtClean="0"/>
          </a:p>
          <a:p>
            <a:r>
              <a:rPr lang="en-US" baseline="0" dirty="0" smtClean="0"/>
              <a:t>Make decoding faster by doing less work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of all,</a:t>
            </a:r>
            <a:r>
              <a:rPr lang="en-US" baseline="0" dirty="0" smtClean="0"/>
              <a:t> we changed it to coverage stack</a:t>
            </a:r>
          </a:p>
          <a:p>
            <a:r>
              <a:rPr lang="en-US" baseline="0" dirty="0" smtClean="0"/>
              <a:t>  - only hypotheses which covers exactly the same source words</a:t>
            </a:r>
          </a:p>
          <a:p>
            <a:r>
              <a:rPr lang="en-US" baseline="0" dirty="0" smtClean="0"/>
              <a:t>  - put in the same stack</a:t>
            </a:r>
          </a:p>
          <a:p>
            <a:r>
              <a:rPr lang="en-US" baseline="0" dirty="0" smtClean="0"/>
              <a:t>IN this example</a:t>
            </a:r>
          </a:p>
          <a:p>
            <a:r>
              <a:rPr lang="en-US" baseline="0" dirty="0" smtClean="0"/>
              <a:t>  - hypotheses that translate 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and the 2</a:t>
            </a:r>
            <a:r>
              <a:rPr lang="en-US" baseline="30000" dirty="0" smtClean="0"/>
              <a:t>nd</a:t>
            </a:r>
            <a:r>
              <a:rPr lang="en-US" baseline="0" dirty="0" smtClean="0"/>
              <a:t> words</a:t>
            </a:r>
          </a:p>
          <a:p>
            <a:r>
              <a:rPr lang="en-US" baseline="0" dirty="0" smtClean="0"/>
              <a:t>      - both only translated 1 word.</a:t>
            </a:r>
          </a:p>
          <a:p>
            <a:r>
              <a:rPr lang="en-US" baseline="0" dirty="0" smtClean="0"/>
              <a:t>  - they would have been in the same stack in Moses</a:t>
            </a:r>
          </a:p>
          <a:p>
            <a:r>
              <a:rPr lang="en-US" baseline="0" dirty="0" smtClean="0"/>
              <a:t>     - in our work, we put them in different stacks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hypothesis is dependent on the coverage</a:t>
            </a:r>
            <a:r>
              <a:rPr lang="en-US" baseline="0" dirty="0" smtClean="0"/>
              <a:t> AND last word position that was translated</a:t>
            </a:r>
          </a:p>
          <a:p>
            <a:r>
              <a:rPr lang="en-US" baseline="0" dirty="0" smtClean="0"/>
              <a:t>  - it may reduce search errors put hypotheses with </a:t>
            </a:r>
          </a:p>
          <a:p>
            <a:r>
              <a:rPr lang="en-US" baseline="0" dirty="0" smtClean="0"/>
              <a:t>     - different coverages AND last </a:t>
            </a:r>
            <a:r>
              <a:rPr lang="en-US" baseline="0" dirty="0" err="1" smtClean="0"/>
              <a:t>wor</a:t>
            </a:r>
            <a:r>
              <a:rPr lang="en-US" baseline="0" dirty="0" smtClean="0"/>
              <a:t> position </a:t>
            </a:r>
          </a:p>
          <a:p>
            <a:r>
              <a:rPr lang="en-US" baseline="0" dirty="0" smtClean="0"/>
              <a:t>In different stacks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example </a:t>
            </a:r>
          </a:p>
          <a:p>
            <a:r>
              <a:rPr lang="en-US" baseline="0" dirty="0" smtClean="0"/>
              <a:t>  these 2 hypotheses have translate the same words</a:t>
            </a:r>
          </a:p>
          <a:p>
            <a:r>
              <a:rPr lang="en-US" baseline="0" dirty="0" smtClean="0"/>
              <a:t> - top 1 has most recently translated the second 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bottom 1 most recently translated the 1stword</a:t>
            </a:r>
          </a:p>
          <a:p>
            <a:r>
              <a:rPr lang="en-US" dirty="0" smtClean="0"/>
              <a:t>So we put them in different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14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19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years ago when Moses started</a:t>
            </a:r>
          </a:p>
          <a:p>
            <a:r>
              <a:rPr lang="en-US" baseline="0" dirty="0" smtClean="0"/>
              <a:t>  - a typical server</a:t>
            </a:r>
          </a:p>
          <a:p>
            <a:r>
              <a:rPr lang="en-US" baseline="0" dirty="0" smtClean="0"/>
              <a:t>  - little memory, compared to what we have today</a:t>
            </a:r>
          </a:p>
          <a:p>
            <a:r>
              <a:rPr lang="en-US" baseline="0" dirty="0" smtClean="0"/>
              <a:t>  - each server had a small number of cores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sufficent</a:t>
            </a:r>
            <a:r>
              <a:rPr lang="en-US" baseline="0" dirty="0" smtClean="0"/>
              <a:t> disk space</a:t>
            </a:r>
          </a:p>
          <a:p>
            <a:r>
              <a:rPr lang="en-US" baseline="0" dirty="0" smtClean="0"/>
              <a:t>       - but disk disk drives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- a lot of work went into how to make the best use of the hardware</a:t>
            </a:r>
          </a:p>
          <a:p>
            <a:endParaRPr lang="en-US" dirty="0" smtClean="0"/>
          </a:p>
          <a:p>
            <a:r>
              <a:rPr lang="en-US" dirty="0" smtClean="0"/>
              <a:t>To</a:t>
            </a:r>
            <a:r>
              <a:rPr lang="en-US" baseline="0" dirty="0" smtClean="0"/>
              <a:t> conserve memory and save time</a:t>
            </a:r>
            <a:endParaRPr lang="en-US" dirty="0" smtClean="0"/>
          </a:p>
          <a:p>
            <a:r>
              <a:rPr lang="en-US" dirty="0" smtClean="0"/>
              <a:t>  -</a:t>
            </a:r>
            <a:r>
              <a:rPr lang="en-US" baseline="0" dirty="0" smtClean="0"/>
              <a:t> model files for phrase-tables and language models</a:t>
            </a:r>
          </a:p>
          <a:p>
            <a:r>
              <a:rPr lang="en-US" baseline="0" dirty="0" smtClean="0"/>
              <a:t>  - only loaded on demand</a:t>
            </a:r>
          </a:p>
          <a:p>
            <a:r>
              <a:rPr lang="en-US" baseline="0" dirty="0" smtClean="0"/>
              <a:t>To reduce disk usage</a:t>
            </a:r>
          </a:p>
          <a:p>
            <a:r>
              <a:rPr lang="en-US" baseline="0" dirty="0" smtClean="0"/>
              <a:t>   - we compressed those model files</a:t>
            </a:r>
          </a:p>
          <a:p>
            <a:r>
              <a:rPr lang="en-US" baseline="0" dirty="0" smtClean="0"/>
              <a:t>Cos we don’t have many cores</a:t>
            </a:r>
          </a:p>
          <a:p>
            <a:r>
              <a:rPr lang="en-US" baseline="0" dirty="0" smtClean="0"/>
              <a:t>  - multithreading was such a priority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innovations helped our community</a:t>
            </a:r>
          </a:p>
          <a:p>
            <a:r>
              <a:rPr lang="en-US" baseline="0" dirty="0" smtClean="0"/>
              <a:t>   - lowering by barrier into MT</a:t>
            </a:r>
          </a:p>
          <a:p>
            <a:r>
              <a:rPr lang="en-US" baseline="0" dirty="0" smtClean="0"/>
              <a:t>  - allow anyone with a normal, affordable pc or laptop</a:t>
            </a:r>
          </a:p>
          <a:p>
            <a:r>
              <a:rPr lang="en-US" baseline="0" dirty="0" smtClean="0"/>
              <a:t>These innovations are still with us today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kenlm</a:t>
            </a:r>
            <a:r>
              <a:rPr lang="en-US" baseline="0" dirty="0" smtClean="0"/>
              <a:t>, binary phrase-table, suffix arrays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0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also have to </a:t>
            </a:r>
            <a:r>
              <a:rPr lang="en-US" dirty="0" err="1" smtClean="0"/>
              <a:t>recognise</a:t>
            </a:r>
            <a:r>
              <a:rPr lang="en-US" dirty="0" smtClean="0"/>
              <a:t> that</a:t>
            </a:r>
            <a:r>
              <a:rPr lang="en-US" baseline="0" dirty="0" smtClean="0"/>
              <a:t> hardware has evolved</a:t>
            </a:r>
          </a:p>
          <a:p>
            <a:r>
              <a:rPr lang="en-US" baseline="0" dirty="0" smtClean="0"/>
              <a:t>  - today’s affordable server</a:t>
            </a:r>
          </a:p>
          <a:p>
            <a:r>
              <a:rPr lang="en-US" baseline="0" dirty="0" smtClean="0"/>
              <a:t>  - much more RAM available</a:t>
            </a:r>
          </a:p>
          <a:p>
            <a:r>
              <a:rPr lang="en-US" dirty="0" smtClean="0"/>
              <a:t>  -</a:t>
            </a:r>
            <a:r>
              <a:rPr lang="en-US" baseline="0" dirty="0" smtClean="0"/>
              <a:t> a lot more cores</a:t>
            </a:r>
          </a:p>
          <a:p>
            <a:r>
              <a:rPr lang="en-US" dirty="0" smtClean="0"/>
              <a:t>With the slow down of Moore’s law</a:t>
            </a:r>
          </a:p>
          <a:p>
            <a:r>
              <a:rPr lang="en-US" dirty="0" smtClean="0"/>
              <a:t>  - CPU speed isn’t going to get much faster</a:t>
            </a:r>
          </a:p>
          <a:p>
            <a:r>
              <a:rPr lang="en-US" dirty="0" smtClean="0"/>
              <a:t>This trend of </a:t>
            </a:r>
            <a:r>
              <a:rPr lang="en-US" baseline="0" dirty="0" smtClean="0"/>
              <a:t>more cores &amp; </a:t>
            </a:r>
            <a:r>
              <a:rPr lang="en-US" dirty="0" smtClean="0"/>
              <a:t>more</a:t>
            </a:r>
            <a:r>
              <a:rPr lang="en-US" baseline="0" dirty="0" smtClean="0"/>
              <a:t> memory</a:t>
            </a:r>
          </a:p>
          <a:p>
            <a:r>
              <a:rPr lang="en-US" baseline="0" dirty="0" smtClean="0"/>
              <a:t>  - likely to continue into the future</a:t>
            </a:r>
          </a:p>
          <a:p>
            <a:endParaRPr lang="en-US" dirty="0" smtClean="0"/>
          </a:p>
          <a:p>
            <a:r>
              <a:rPr lang="en-US" dirty="0" smtClean="0"/>
              <a:t>Challenge is how to make optimal</a:t>
            </a:r>
            <a:r>
              <a:rPr lang="en-US" baseline="0" dirty="0" smtClean="0"/>
              <a:t> use of today’s and tomorrow’s hardware</a:t>
            </a:r>
          </a:p>
          <a:p>
            <a:r>
              <a:rPr lang="en-US" baseline="0" dirty="0" smtClean="0"/>
              <a:t> - more important, lots of cores  </a:t>
            </a:r>
          </a:p>
          <a:p>
            <a:r>
              <a:rPr lang="en-US" baseline="0" dirty="0" smtClean="0"/>
              <a:t>  - lots of memory</a:t>
            </a:r>
          </a:p>
          <a:p>
            <a:endParaRPr lang="en-US" dirty="0" smtClean="0"/>
          </a:p>
          <a:p>
            <a:r>
              <a:rPr lang="en-US" dirty="0" smtClean="0"/>
              <a:t>Our</a:t>
            </a:r>
            <a:r>
              <a:rPr lang="en-US" baseline="0" dirty="0" smtClean="0"/>
              <a:t> reference is the Moses decoder</a:t>
            </a:r>
          </a:p>
          <a:p>
            <a:r>
              <a:rPr lang="en-US" dirty="0" smtClean="0"/>
              <a:t>  - by the issues have been reported in other SMT toolkits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has been noticed</a:t>
            </a:r>
            <a:r>
              <a:rPr lang="en-US" baseline="0" dirty="0" smtClean="0"/>
              <a:t> by a few people in the community</a:t>
            </a:r>
          </a:p>
          <a:p>
            <a:r>
              <a:rPr lang="en-US" baseline="0" dirty="0" smtClean="0"/>
              <a:t>   - we don’t make very good use of multiple cores</a:t>
            </a:r>
          </a:p>
          <a:p>
            <a:endParaRPr lang="en-US" dirty="0" smtClean="0"/>
          </a:p>
          <a:p>
            <a:r>
              <a:rPr lang="en-US" dirty="0" smtClean="0"/>
              <a:t>In this graph</a:t>
            </a:r>
            <a:r>
              <a:rPr lang="en-US" baseline="0" dirty="0" smtClean="0"/>
              <a:t> shows </a:t>
            </a:r>
          </a:p>
          <a:p>
            <a:r>
              <a:rPr lang="en-US" baseline="0" dirty="0" smtClean="0"/>
              <a:t>   - number of threads </a:t>
            </a:r>
          </a:p>
          <a:p>
            <a:r>
              <a:rPr lang="en-US" baseline="0" dirty="0" smtClean="0"/>
              <a:t>     v.</a:t>
            </a:r>
          </a:p>
          <a:p>
            <a:r>
              <a:rPr lang="en-US" baseline="0" dirty="0" smtClean="0"/>
              <a:t>   - decoding speed, measured in words/sec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 you can see, 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run a typical phrase-based model</a:t>
            </a:r>
          </a:p>
          <a:p>
            <a:r>
              <a:rPr lang="en-US" baseline="0" dirty="0" smtClean="0"/>
              <a:t>  - on a large, 32 core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we try to use more cores,</a:t>
            </a:r>
          </a:p>
          <a:p>
            <a:r>
              <a:rPr lang="en-US" baseline="0" dirty="0" smtClean="0"/>
              <a:t>  - not only is it speed increase not linear</a:t>
            </a:r>
          </a:p>
          <a:p>
            <a:r>
              <a:rPr lang="en-US" baseline="0" dirty="0" smtClean="0"/>
              <a:t>  - start of tail of after 4-5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at some point around 15-16 threads</a:t>
            </a:r>
          </a:p>
          <a:p>
            <a:r>
              <a:rPr lang="en-US" baseline="0" dirty="0" smtClean="0"/>
              <a:t>  - using more threads actually slows down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if you’ve bought a 32 core server, you might as well let 16 of those cores sit idle</a:t>
            </a:r>
          </a:p>
          <a:p>
            <a:r>
              <a:rPr lang="en-US" baseline="0" dirty="0" smtClean="0"/>
              <a:t>  - ‘cos trying to use them will just slow you down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21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 what should happen</a:t>
            </a:r>
          </a:p>
          <a:p>
            <a:r>
              <a:rPr lang="en-US" baseline="0" dirty="0" smtClean="0"/>
              <a:t>  - decoding speed should scale linearly </a:t>
            </a:r>
          </a:p>
          <a:p>
            <a:r>
              <a:rPr lang="en-US" baseline="0" dirty="0" smtClean="0"/>
              <a:t>  - more cores == faster translation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outline of the rest of the talk</a:t>
            </a:r>
          </a:p>
          <a:p>
            <a:endParaRPr lang="en-US" dirty="0" smtClean="0"/>
          </a:p>
          <a:p>
            <a:r>
              <a:rPr lang="en-US" dirty="0" smtClean="0"/>
              <a:t>Do</a:t>
            </a:r>
            <a:r>
              <a:rPr lang="en-US" baseline="0" dirty="0" smtClean="0"/>
              <a:t> some profiling of the decoding process</a:t>
            </a:r>
          </a:p>
          <a:p>
            <a:r>
              <a:rPr lang="en-US" baseline="0" dirty="0" smtClean="0"/>
              <a:t>  - to see what taking the most time</a:t>
            </a:r>
          </a:p>
          <a:p>
            <a:r>
              <a:rPr lang="en-US" baseline="0" dirty="0" smtClean="0"/>
              <a:t>  - see what things are growing when we use more threads</a:t>
            </a:r>
          </a:p>
          <a:p>
            <a:endParaRPr lang="en-US" baseline="0" dirty="0" smtClean="0"/>
          </a:p>
          <a:p>
            <a:r>
              <a:rPr lang="en-US" dirty="0" smtClean="0"/>
              <a:t>Then I’ll talk about implementation</a:t>
            </a:r>
            <a:r>
              <a:rPr lang="en-US" baseline="0" dirty="0" smtClean="0"/>
              <a:t> of the solutions</a:t>
            </a:r>
          </a:p>
          <a:p>
            <a:r>
              <a:rPr lang="en-US" baseline="0" dirty="0" smtClean="0"/>
              <a:t>  - 1</a:t>
            </a:r>
            <a:r>
              <a:rPr lang="en-US" baseline="30000" dirty="0" smtClean="0"/>
              <a:t>st</a:t>
            </a:r>
            <a:r>
              <a:rPr lang="en-US" baseline="0" dirty="0" smtClean="0"/>
              <a:t> tried to improve the Moses decoder</a:t>
            </a:r>
          </a:p>
          <a:p>
            <a:r>
              <a:rPr lang="en-US" baseline="0" dirty="0" smtClean="0"/>
              <a:t>  - but ultimately had to re-implement the decoder</a:t>
            </a:r>
          </a:p>
          <a:p>
            <a:r>
              <a:rPr lang="en-US" baseline="0" dirty="0" smtClean="0"/>
              <a:t>      - that put speed and </a:t>
            </a:r>
            <a:r>
              <a:rPr lang="en-US" baseline="0" dirty="0" err="1" smtClean="0"/>
              <a:t>scalbility</a:t>
            </a:r>
            <a:r>
              <a:rPr lang="en-US" baseline="0" dirty="0" smtClean="0"/>
              <a:t> at the forefront of our priority</a:t>
            </a:r>
          </a:p>
          <a:p>
            <a:endParaRPr lang="en-US" baseline="0" dirty="0" smtClean="0"/>
          </a:p>
          <a:p>
            <a:r>
              <a:rPr lang="en-US" dirty="0" smtClean="0"/>
              <a:t>I’ll go into some detail about</a:t>
            </a:r>
            <a:r>
              <a:rPr lang="en-US" baseline="0" dirty="0" smtClean="0"/>
              <a:t> what we did</a:t>
            </a:r>
          </a:p>
          <a:p>
            <a:r>
              <a:rPr lang="en-US" baseline="0" dirty="0" smtClean="0"/>
              <a:t> 1</a:t>
            </a:r>
            <a:r>
              <a:rPr lang="en-US" baseline="30000" dirty="0" smtClean="0"/>
              <a:t>st</a:t>
            </a:r>
            <a:r>
              <a:rPr lang="en-US" baseline="0" dirty="0" smtClean="0"/>
              <a:t> – took charge of allocating &amp; deallocating memory</a:t>
            </a:r>
          </a:p>
          <a:p>
            <a:r>
              <a:rPr lang="en-US" baseline="0" dirty="0" smtClean="0"/>
              <a:t>           - a role that usually done by the operating</a:t>
            </a:r>
          </a:p>
          <a:p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– played around with how we store partial translation in stacks</a:t>
            </a:r>
          </a:p>
          <a:p>
            <a:r>
              <a:rPr lang="en-US" baseline="0" dirty="0" smtClean="0"/>
              <a:t>3rd – create a better on-demand phrase-table which is scales better</a:t>
            </a:r>
          </a:p>
          <a:p>
            <a:r>
              <a:rPr lang="en-US" baseline="0" dirty="0" smtClean="0"/>
              <a:t>Lastly – changed the way the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 is stored</a:t>
            </a:r>
          </a:p>
          <a:p>
            <a:r>
              <a:rPr lang="en-US" baseline="0" dirty="0" smtClean="0"/>
              <a:t>                  - reduces the random lookup used</a:t>
            </a:r>
          </a:p>
          <a:p>
            <a:r>
              <a:rPr lang="en-US" baseline="0" dirty="0" smtClean="0"/>
              <a:t>                  - makes a big difference in speed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decode</a:t>
            </a:r>
            <a:r>
              <a:rPr lang="en-US" baseline="0" dirty="0" smtClean="0"/>
              <a:t> a few thousand sentences </a:t>
            </a:r>
          </a:p>
          <a:p>
            <a:r>
              <a:rPr lang="en-US" baseline="0" dirty="0" smtClean="0"/>
              <a:t>   - see where the decoder spending most of it time</a:t>
            </a:r>
          </a:p>
          <a:p>
            <a:endParaRPr lang="en-US" baseline="0" dirty="0" smtClean="0"/>
          </a:p>
          <a:p>
            <a:r>
              <a:rPr lang="en-US" dirty="0" smtClean="0"/>
              <a:t>We find that the biggest drag on speed is memory allocation and deallocation</a:t>
            </a:r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this rises when we use more threads</a:t>
            </a:r>
          </a:p>
          <a:p>
            <a:r>
              <a:rPr lang="en-US" baseline="0" dirty="0" smtClean="0"/>
              <a:t>  - this is a known issue</a:t>
            </a:r>
          </a:p>
          <a:p>
            <a:r>
              <a:rPr lang="en-US" baseline="0" dirty="0" smtClean="0"/>
              <a:t>   - due to operating system level locking to ensure that memory allocation is consistent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there’s actually a ready made solution for better multi-threaded application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41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 solution are libraries</a:t>
            </a:r>
            <a:r>
              <a:rPr lang="en-US" baseline="0" dirty="0" smtClean="0"/>
              <a:t>, such as the </a:t>
            </a:r>
            <a:r>
              <a:rPr lang="en-US" baseline="0" dirty="0" err="1" smtClean="0"/>
              <a:t>tcmalloc</a:t>
            </a:r>
            <a:r>
              <a:rPr lang="en-US" baseline="0" dirty="0" smtClean="0"/>
              <a:t> library</a:t>
            </a:r>
          </a:p>
          <a:p>
            <a:r>
              <a:rPr lang="en-US" baseline="0" dirty="0" smtClean="0"/>
              <a:t>  - which replaces the default memory allocation methods in the operating system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indeed make multi-threaded decoding faster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still exhibits the non-linear scaling</a:t>
            </a:r>
          </a:p>
          <a:p>
            <a:r>
              <a:rPr lang="en-US" baseline="0" dirty="0" smtClean="0"/>
              <a:t>And slowing down after a certain number of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can we do better than this?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40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ultimate step we can </a:t>
            </a:r>
            <a:r>
              <a:rPr lang="en-US" dirty="0" err="1" smtClean="0"/>
              <a:t>takewith</a:t>
            </a:r>
            <a:r>
              <a:rPr lang="en-US" dirty="0" smtClean="0"/>
              <a:t> memory management </a:t>
            </a:r>
          </a:p>
          <a:p>
            <a:r>
              <a:rPr lang="en-US" dirty="0" smtClean="0"/>
              <a:t>   - is to take it out of the hands</a:t>
            </a:r>
            <a:r>
              <a:rPr lang="en-US" baseline="0" dirty="0" smtClean="0"/>
              <a:t> of the OS and do it ourselves</a:t>
            </a:r>
          </a:p>
          <a:p>
            <a:r>
              <a:rPr lang="en-US" baseline="0" dirty="0" smtClean="0"/>
              <a:t>This is a familiar strategy taken by other application when they need high performance applications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Entails allocating a large amount of memory at the start </a:t>
            </a:r>
          </a:p>
          <a:p>
            <a:r>
              <a:rPr lang="en-US" baseline="0" dirty="0" smtClean="0"/>
              <a:t>  - using it as needed</a:t>
            </a:r>
          </a:p>
          <a:p>
            <a:r>
              <a:rPr lang="en-US" baseline="0" dirty="0" smtClean="0"/>
              <a:t>When we finish decoding each sentence</a:t>
            </a:r>
          </a:p>
          <a:p>
            <a:r>
              <a:rPr lang="en-US" baseline="0" dirty="0" smtClean="0"/>
              <a:t>  - instead of free each object and </a:t>
            </a:r>
            <a:r>
              <a:rPr lang="en-US" baseline="0" dirty="0" err="1" smtClean="0"/>
              <a:t>datastructure</a:t>
            </a:r>
            <a:r>
              <a:rPr lang="en-US" baseline="0" dirty="0" smtClean="0"/>
              <a:t> 1-by-1</a:t>
            </a:r>
          </a:p>
          <a:p>
            <a:r>
              <a:rPr lang="en-US" baseline="0" dirty="0" smtClean="0"/>
              <a:t>  - free them all in 1 go</a:t>
            </a:r>
          </a:p>
          <a:p>
            <a:r>
              <a:rPr lang="en-US" baseline="0" dirty="0" smtClean="0"/>
              <a:t>  - re-use the pool for the next sentence decoding</a:t>
            </a:r>
          </a:p>
          <a:p>
            <a:r>
              <a:rPr lang="en-US" baseline="0" dirty="0" smtClean="0"/>
              <a:t>1 pool per thread</a:t>
            </a:r>
          </a:p>
          <a:p>
            <a:r>
              <a:rPr lang="en-US" baseline="0" dirty="0" smtClean="0"/>
              <a:t>  - don’t have locking each time we use the pool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During decoding of 1 sentence</a:t>
            </a:r>
          </a:p>
          <a:p>
            <a:r>
              <a:rPr lang="en-US" baseline="0" dirty="0" smtClean="0"/>
              <a:t>  - create and destroy of lot partial translations</a:t>
            </a:r>
          </a:p>
          <a:p>
            <a:r>
              <a:rPr lang="en-US" baseline="0" dirty="0" smtClean="0"/>
              <a:t>  - known as hypotheses </a:t>
            </a:r>
          </a:p>
          <a:p>
            <a:r>
              <a:rPr lang="en-US" baseline="0" dirty="0" smtClean="0"/>
              <a:t>  - optimize it’s memory management</a:t>
            </a:r>
          </a:p>
          <a:p>
            <a:r>
              <a:rPr lang="en-US" baseline="0" dirty="0" smtClean="0"/>
              <a:t>  - when we want to create a new hypotheses</a:t>
            </a:r>
          </a:p>
          <a:p>
            <a:r>
              <a:rPr lang="en-US" baseline="0" dirty="0" smtClean="0"/>
              <a:t>       - try to reuse 1 which has been previously destroyed</a:t>
            </a:r>
          </a:p>
          <a:p>
            <a:r>
              <a:rPr lang="en-US" baseline="0" dirty="0" smtClean="0"/>
              <a:t>       - rather than </a:t>
            </a:r>
            <a:r>
              <a:rPr lang="en-US" baseline="0" dirty="0" err="1" smtClean="0"/>
              <a:t>gettig</a:t>
            </a:r>
            <a:r>
              <a:rPr lang="en-US" baseline="0" dirty="0" smtClean="0"/>
              <a:t> memory from the memory pool</a:t>
            </a:r>
          </a:p>
          <a:p>
            <a:r>
              <a:rPr lang="en-US" baseline="0" dirty="0" smtClean="0"/>
              <a:t>       - reuse 1 which most recently been destroyed</a:t>
            </a:r>
          </a:p>
          <a:p>
            <a:r>
              <a:rPr lang="en-US" baseline="0" dirty="0" smtClean="0"/>
              <a:t>            - increase the chance that it will still be in the fastest CPU memory</a:t>
            </a:r>
          </a:p>
          <a:p>
            <a:endParaRPr lang="en-US" baseline="0" dirty="0" smtClean="0"/>
          </a:p>
          <a:p>
            <a:r>
              <a:rPr lang="en-US" baseline="0" dirty="0" smtClean="0"/>
              <a:t>Did this in a new decoder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When we do these things</a:t>
            </a:r>
          </a:p>
          <a:p>
            <a:r>
              <a:rPr lang="en-US" baseline="0" dirty="0" smtClean="0"/>
              <a:t>  - large improvement in decoding speed</a:t>
            </a:r>
          </a:p>
          <a:p>
            <a:r>
              <a:rPr lang="en-US" baseline="0" dirty="0" smtClean="0"/>
              <a:t>  - roughly 3 times that of Moses</a:t>
            </a:r>
          </a:p>
          <a:p>
            <a:r>
              <a:rPr lang="en-US" baseline="0" dirty="0" smtClean="0"/>
              <a:t>  - it still have the problem of slowing down when using high number of threads</a:t>
            </a:r>
          </a:p>
          <a:p>
            <a:r>
              <a:rPr lang="en-US" baseline="0" dirty="0" smtClean="0"/>
              <a:t>        - in general, faster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7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</a:t>
            </a:r>
            <a:r>
              <a:rPr lang="en-US" dirty="0" smtClean="0"/>
              <a:t>Configuration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999276" y="3936055"/>
            <a:ext cx="1300145" cy="422477"/>
            <a:chOff x="6634674" y="2848022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992772" y="4596113"/>
            <a:ext cx="1300145" cy="422477"/>
            <a:chOff x="6634674" y="2848022"/>
            <a:chExt cx="1300145" cy="422477"/>
          </a:xfrm>
        </p:grpSpPr>
        <p:sp>
          <p:nvSpPr>
            <p:cNvPr id="85" name="Rectangle 84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7877771" y="3517791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121178"/>
            <a:ext cx="1662015" cy="667264"/>
          </a:xfrm>
          <a:prstGeom prst="curvedConnector3">
            <a:avLst>
              <a:gd name="adj1" fmla="val 1024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>
            <a:off x="7197687" y="3762422"/>
            <a:ext cx="680084" cy="342110"/>
          </a:xfrm>
          <a:prstGeom prst="curvedConnector3">
            <a:avLst>
              <a:gd name="adj1" fmla="val 582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594166" y="3024553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466579" y="4758163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 </a:t>
            </a:r>
            <a:r>
              <a:rPr lang="en-US" smtClean="0"/>
              <a:t>Configuration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59" y="1690688"/>
            <a:ext cx="6734544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space</a:t>
            </a:r>
          </a:p>
          <a:p>
            <a:pPr lvl="2"/>
            <a:r>
              <a:rPr lang="en-US" dirty="0" smtClean="0"/>
              <a:t>Less memory consumption</a:t>
            </a:r>
          </a:p>
          <a:p>
            <a:pPr lvl="1"/>
            <a:r>
              <a:rPr lang="en-US" dirty="0" smtClean="0"/>
              <a:t>Uncompressing</a:t>
            </a:r>
          </a:p>
          <a:p>
            <a:pPr lvl="2"/>
            <a:r>
              <a:rPr lang="en-US" dirty="0" smtClean="0"/>
              <a:t>CPU working memory</a:t>
            </a:r>
          </a:p>
          <a:p>
            <a:pPr lvl="2"/>
            <a:r>
              <a:rPr lang="en-US" dirty="0" smtClean="0"/>
              <a:t>Caching</a:t>
            </a:r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Fast random lookup</a:t>
            </a:r>
          </a:p>
          <a:p>
            <a:pPr lvl="2"/>
            <a:r>
              <a:rPr lang="en-US" dirty="0" err="1" smtClean="0"/>
              <a:t>KenLM</a:t>
            </a:r>
            <a:r>
              <a:rPr lang="en-US" dirty="0" smtClean="0"/>
              <a:t>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1"/>
            <a:r>
              <a:rPr lang="en-US" dirty="0" smtClean="0"/>
              <a:t>No 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translation rules</a:t>
            </a:r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= Source </a:t>
            </a:r>
            <a:r>
              <a:rPr lang="en-US" dirty="0"/>
              <a:t>&amp; target side of rule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lookup</a:t>
            </a:r>
          </a:p>
          <a:p>
            <a:pPr lvl="1"/>
            <a:r>
              <a:rPr lang="en-US" dirty="0" smtClean="0"/>
              <a:t>Less disk 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/>
              <a:t>Limited cores (1-4 cores)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87777" y="-389744"/>
            <a:ext cx="4901784" cy="6310860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sentences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phrase-tables</a:t>
            </a:r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15666" y="2893298"/>
            <a:ext cx="53763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Thank you !!</a:t>
            </a:r>
            <a:endParaRPr lang="en-US" sz="660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3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/>
              <a:t>Sufficient memory (~128GB)</a:t>
            </a:r>
          </a:p>
          <a:p>
            <a:pPr lvl="1"/>
            <a:r>
              <a:rPr lang="en-US" dirty="0" smtClean="0"/>
              <a:t>Slow </a:t>
            </a:r>
            <a:r>
              <a:rPr lang="en-US" dirty="0"/>
              <a:t>disk drives </a:t>
            </a:r>
            <a:endParaRPr lang="en-US" dirty="0" smtClean="0"/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/>
          <a:lstStyle/>
          <a:p>
            <a:pPr marL="0" indent="0">
              <a:buNone/>
            </a:pPr>
            <a:r>
              <a:rPr lang="en-US" err="1" smtClean="0"/>
              <a:t>Tcmalloc</a:t>
            </a:r>
            <a:r>
              <a:rPr lang="en-US" dirty="0" smtClean="0"/>
              <a:t> library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Replacement </a:t>
            </a:r>
          </a:p>
          <a:p>
            <a:pPr lvl="1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r>
              <a:rPr lang="en-US" dirty="0" smtClean="0"/>
              <a:t>Faster multi-threaded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Custom memory management</a:t>
            </a:r>
          </a:p>
          <a:p>
            <a:endParaRPr lang="en-US" dirty="0" smtClean="0"/>
          </a:p>
          <a:p>
            <a:r>
              <a:rPr lang="en-US" dirty="0" smtClean="0"/>
              <a:t>Pooling</a:t>
            </a:r>
          </a:p>
          <a:p>
            <a:r>
              <a:rPr lang="en-US" dirty="0" smtClean="0"/>
              <a:t>Re-use memory after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each sentence decoding</a:t>
            </a:r>
          </a:p>
          <a:p>
            <a:pPr lvl="1"/>
            <a:r>
              <a:rPr lang="en-US" dirty="0" smtClean="0"/>
              <a:t>no free/destructors</a:t>
            </a:r>
          </a:p>
          <a:p>
            <a:r>
              <a:rPr lang="en-US" dirty="0"/>
              <a:t>1 </a:t>
            </a:r>
            <a:r>
              <a:rPr lang="en-US" dirty="0" smtClean="0"/>
              <a:t>pool-per-thread</a:t>
            </a:r>
          </a:p>
          <a:p>
            <a:r>
              <a:rPr lang="en-US" dirty="0" smtClean="0"/>
              <a:t>Hypothesis data-structure</a:t>
            </a:r>
          </a:p>
          <a:p>
            <a:pPr lvl="1"/>
            <a:r>
              <a:rPr lang="en-US" dirty="0" smtClean="0"/>
              <a:t>High-churn intra-sentence</a:t>
            </a:r>
          </a:p>
          <a:p>
            <a:pPr lvl="1"/>
            <a:r>
              <a:rPr lang="en-US" dirty="0" smtClean="0"/>
              <a:t>LIFO re-use queue</a:t>
            </a:r>
          </a:p>
          <a:p>
            <a:pPr lvl="1"/>
            <a:r>
              <a:rPr lang="en-US" dirty="0" smtClean="0"/>
              <a:t>Reduce memory consumption</a:t>
            </a:r>
          </a:p>
          <a:p>
            <a:pPr lvl="1"/>
            <a:r>
              <a:rPr lang="en-US" dirty="0" smtClean="0"/>
              <a:t>Increase CPU cache hits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1555</TotalTime>
  <Words>1758</Words>
  <Application>Microsoft Macintosh PowerPoint</Application>
  <PresentationFormat>Widescreen</PresentationFormat>
  <Paragraphs>406</Paragraphs>
  <Slides>26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Helvetica</vt:lpstr>
      <vt:lpstr>Wingdings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Outline of Talk</vt:lpstr>
      <vt:lpstr>Profiling</vt:lpstr>
      <vt:lpstr>Memory management (1)</vt:lpstr>
      <vt:lpstr>Memory management (2)</vt:lpstr>
      <vt:lpstr>Memory Management</vt:lpstr>
      <vt:lpstr>Stack Configuration</vt:lpstr>
      <vt:lpstr>Stack Configuration (1)</vt:lpstr>
      <vt:lpstr>Stack Configuration (2)</vt:lpstr>
      <vt:lpstr>Stack Configuration</vt:lpstr>
      <vt:lpstr>Phrase-Table Optimization</vt:lpstr>
      <vt:lpstr>Phrase-Table Optimization</vt:lpstr>
      <vt:lpstr>Lexicalized Reordering Model</vt:lpstr>
      <vt:lpstr>Lexicalized Reordering Model</vt:lpstr>
      <vt:lpstr>Total Speedup</vt:lpstr>
      <vt:lpstr>Total Speedup</vt:lpstr>
      <vt:lpstr>Translation Quality</vt:lpstr>
      <vt:lpstr>Longer test sentences</vt:lpstr>
      <vt:lpstr>Larger server</vt:lpstr>
      <vt:lpstr>Hierarchical Phrase-Based Models</vt:lpstr>
      <vt:lpstr>Conclusion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408</cp:revision>
  <dcterms:created xsi:type="dcterms:W3CDTF">2016-10-25T10:27:36Z</dcterms:created>
  <dcterms:modified xsi:type="dcterms:W3CDTF">2016-10-28T17:08:32Z</dcterms:modified>
</cp:coreProperties>
</file>

<file path=docProps/thumbnail.jpeg>
</file>